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00b24eec36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00b24eec3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2695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2963103"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020350" y="2867100"/>
            <a:ext cx="5164427"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020350" y="7337725"/>
            <a:ext cx="5164427"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26958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4315750" y="2852500"/>
            <a:ext cx="32817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4029900" y="7335525"/>
            <a:ext cx="35673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8"/>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156" name="Google Shape;156;p8"/>
          <p:cNvSpPr txBox="1"/>
          <p:nvPr/>
        </p:nvSpPr>
        <p:spPr>
          <a:xfrm>
            <a:off x="287625" y="1859125"/>
            <a:ext cx="73095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
        <p:nvSpPr>
          <p:cNvPr id="157" name="Google Shape;157;p8"/>
          <p:cNvSpPr txBox="1"/>
          <p:nvPr>
            <p:ph type="title"/>
          </p:nvPr>
        </p:nvSpPr>
        <p:spPr>
          <a:xfrm>
            <a:off x="168925" y="324775"/>
            <a:ext cx="7408500" cy="771300"/>
          </a:xfrm>
          <a:prstGeom prst="rect">
            <a:avLst/>
          </a:prstGeom>
        </p:spPr>
        <p:txBody>
          <a:bodyPr anchorCtr="0" anchor="t" bIns="91425" lIns="91425" spcFirstLastPara="1" rIns="91425" wrap="square" tIns="91425">
            <a:normAutofit/>
          </a:bodyPr>
          <a:lstStyle/>
          <a:p>
            <a:pPr indent="0" lvl="0" marL="0" rtl="0" algn="ctr">
              <a:lnSpc>
                <a:spcPct val="95000"/>
              </a:lnSpc>
              <a:spcBef>
                <a:spcPts val="0"/>
              </a:spcBef>
              <a:spcAft>
                <a:spcPts val="0"/>
              </a:spcAft>
              <a:buClr>
                <a:schemeClr val="dk1"/>
              </a:buClr>
              <a:buSzPts val="1100"/>
              <a:buFont typeface="Arial"/>
              <a:buNone/>
            </a:pPr>
            <a:r>
              <a:rPr b="1" lang="en" sz="1800">
                <a:latin typeface="Arial"/>
                <a:ea typeface="Arial"/>
                <a:cs typeface="Arial"/>
                <a:sym typeface="Arial"/>
              </a:rPr>
              <a:t>A/B Testing and Statistical Review for the TikTok Project</a:t>
            </a:r>
            <a:endParaRPr/>
          </a:p>
        </p:txBody>
      </p:sp>
      <p:sp>
        <p:nvSpPr>
          <p:cNvPr id="158" name="Google Shape;158;p8"/>
          <p:cNvSpPr txBox="1"/>
          <p:nvPr>
            <p:ph idx="1" type="subTitle"/>
          </p:nvPr>
        </p:nvSpPr>
        <p:spPr>
          <a:xfrm>
            <a:off x="2263675" y="826975"/>
            <a:ext cx="3219000" cy="6081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a:t>Executive summary report</a:t>
            </a:r>
            <a:endParaRPr b="1"/>
          </a:p>
          <a:p>
            <a:pPr indent="0" lvl="0" marL="0" rtl="0" algn="ctr">
              <a:spcBef>
                <a:spcPts val="0"/>
              </a:spcBef>
              <a:spcAft>
                <a:spcPts val="0"/>
              </a:spcAft>
              <a:buClr>
                <a:schemeClr val="dk1"/>
              </a:buClr>
              <a:buSzPts val="1100"/>
              <a:buFont typeface="Arial"/>
              <a:buNone/>
            </a:pPr>
            <a:r>
              <a:rPr lang="en"/>
              <a:t>Commission Prepared by </a:t>
            </a:r>
            <a:r>
              <a:rPr b="1" lang="en"/>
              <a:t>TikTok Analytics team</a:t>
            </a:r>
            <a:endParaRPr b="1"/>
          </a:p>
        </p:txBody>
      </p:sp>
      <p:sp>
        <p:nvSpPr>
          <p:cNvPr id="159" name="Google Shape;159;p8"/>
          <p:cNvSpPr txBox="1"/>
          <p:nvPr/>
        </p:nvSpPr>
        <p:spPr>
          <a:xfrm>
            <a:off x="163725" y="4024075"/>
            <a:ext cx="2475600" cy="3293400"/>
          </a:xfrm>
          <a:prstGeom prst="rect">
            <a:avLst/>
          </a:prstGeom>
          <a:noFill/>
          <a:ln>
            <a:noFill/>
          </a:ln>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chemeClr val="accent2"/>
              </a:buClr>
              <a:buSzPts val="1100"/>
              <a:buFont typeface="Google Sans"/>
              <a:buChar char="●"/>
            </a:pPr>
            <a:r>
              <a:rPr lang="en" sz="1100">
                <a:solidFill>
                  <a:schemeClr val="dk1"/>
                </a:solidFill>
                <a:latin typeface="Google Sans"/>
                <a:ea typeface="Google Sans"/>
                <a:cs typeface="Google Sans"/>
                <a:sym typeface="Google Sans"/>
              </a:rPr>
              <a:t>The analysis shows that there is a difference in number of views between TikTok videos posted by verified accounts and TikTok videos posted by unverified accounts. </a:t>
            </a:r>
            <a:endParaRPr sz="1100">
              <a:solidFill>
                <a:schemeClr val="dk1"/>
              </a:solidFill>
              <a:latin typeface="Google Sans"/>
              <a:ea typeface="Google Sans"/>
              <a:cs typeface="Google Sans"/>
              <a:sym typeface="Google Sans"/>
            </a:endParaRPr>
          </a:p>
          <a:p>
            <a:pPr indent="-298450" lvl="0" marL="457200" rtl="0" algn="l">
              <a:spcBef>
                <a:spcPts val="1000"/>
              </a:spcBef>
              <a:spcAft>
                <a:spcPts val="1000"/>
              </a:spcAft>
              <a:buClr>
                <a:schemeClr val="dk1"/>
              </a:buClr>
              <a:buSzPts val="1100"/>
              <a:buFont typeface="Google Sans"/>
              <a:buChar char="●"/>
            </a:pPr>
            <a:r>
              <a:rPr lang="en" sz="1100">
                <a:solidFill>
                  <a:schemeClr val="dk1"/>
                </a:solidFill>
                <a:latin typeface="Google Sans"/>
                <a:ea typeface="Google Sans"/>
                <a:cs typeface="Google Sans"/>
                <a:sym typeface="Google Sans"/>
              </a:rPr>
              <a:t>As a result, these findings suggest there might be fundamental behavioral differences between these two groups of accounts: verified and unverified. </a:t>
            </a:r>
            <a:endParaRPr sz="1100">
              <a:solidFill>
                <a:schemeClr val="dk1"/>
              </a:solidFill>
              <a:latin typeface="Google Sans"/>
              <a:ea typeface="Google Sans"/>
              <a:cs typeface="Google Sans"/>
              <a:sym typeface="Google Sans"/>
            </a:endParaRPr>
          </a:p>
        </p:txBody>
      </p:sp>
      <p:sp>
        <p:nvSpPr>
          <p:cNvPr id="160" name="Google Shape;160;p8"/>
          <p:cNvSpPr txBox="1"/>
          <p:nvPr/>
        </p:nvSpPr>
        <p:spPr>
          <a:xfrm>
            <a:off x="287625" y="1859125"/>
            <a:ext cx="7309500" cy="73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team will conduct a hypothesis test to analyze the relationship between verified_status and video_view_count. </a:t>
            </a:r>
            <a:endParaRPr sz="1200">
              <a:solidFill>
                <a:schemeClr val="dk1"/>
              </a:solidFill>
              <a:latin typeface="Google Sans"/>
              <a:ea typeface="Google Sans"/>
              <a:cs typeface="Google Sans"/>
              <a:sym typeface="Google Sans"/>
            </a:endParaRPr>
          </a:p>
        </p:txBody>
      </p:sp>
      <p:sp>
        <p:nvSpPr>
          <p:cNvPr id="161" name="Google Shape;161;p8"/>
          <p:cNvSpPr txBox="1"/>
          <p:nvPr/>
        </p:nvSpPr>
        <p:spPr>
          <a:xfrm>
            <a:off x="3029875" y="7864575"/>
            <a:ext cx="4629300" cy="20244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en" sz="1100">
                <a:solidFill>
                  <a:schemeClr val="dk1"/>
                </a:solidFill>
                <a:latin typeface="Google Sans"/>
                <a:ea typeface="Google Sans"/>
                <a:cs typeface="Google Sans"/>
                <a:sym typeface="Google Sans"/>
              </a:rPr>
              <a:t>Following our findings, we recommend the following to stakeholders:</a:t>
            </a:r>
            <a:endParaRPr sz="1100">
              <a:solidFill>
                <a:schemeClr val="dk1"/>
              </a:solidFill>
              <a:latin typeface="Google Sans"/>
              <a:ea typeface="Google Sans"/>
              <a:cs typeface="Google Sans"/>
              <a:sym typeface="Google Sans"/>
            </a:endParaRPr>
          </a:p>
          <a:p>
            <a:pPr indent="-298450" lvl="0" marL="457200" rtl="0" algn="l">
              <a:lnSpc>
                <a:spcPct val="135714"/>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Consider editing the algorithm to push verified accounts to users more frequently in order to increase the number of views.</a:t>
            </a:r>
            <a:endParaRPr sz="1100">
              <a:solidFill>
                <a:schemeClr val="dk1"/>
              </a:solidFill>
              <a:latin typeface="Google Sans"/>
              <a:ea typeface="Google Sans"/>
              <a:cs typeface="Google Sans"/>
              <a:sym typeface="Google Sans"/>
            </a:endParaRPr>
          </a:p>
          <a:p>
            <a:pPr indent="-298450" lvl="0" marL="457200" rtl="0" algn="l">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team suggests moving forward and building a regression model on verified status. </a:t>
            </a:r>
            <a:endParaRPr sz="1100">
              <a:solidFill>
                <a:schemeClr val="dk1"/>
              </a:solidFill>
              <a:latin typeface="Google Sans"/>
              <a:ea typeface="Google Sans"/>
              <a:cs typeface="Google Sans"/>
              <a:sym typeface="Google Sans"/>
            </a:endParaRPr>
          </a:p>
          <a:p>
            <a:pPr indent="-298450" lvl="0" marL="457200" rtl="0" algn="l">
              <a:spcBef>
                <a:spcPts val="1000"/>
              </a:spcBef>
              <a:spcAft>
                <a:spcPts val="1000"/>
              </a:spcAft>
              <a:buClr>
                <a:schemeClr val="dk1"/>
              </a:buClr>
              <a:buSzPts val="1100"/>
              <a:buFont typeface="Google Sans"/>
              <a:buChar char="●"/>
            </a:pPr>
            <a:r>
              <a:rPr lang="en" sz="1100">
                <a:solidFill>
                  <a:schemeClr val="dk1"/>
                </a:solidFill>
                <a:latin typeface="Google Sans"/>
                <a:ea typeface="Google Sans"/>
                <a:cs typeface="Google Sans"/>
                <a:sym typeface="Google Sans"/>
              </a:rPr>
              <a:t>A regression model for verified_status can help analyze user behavior in this group of verified users. Then, this context can be used to consider results from a claim classification model that will be created afterwards. </a:t>
            </a:r>
            <a:endParaRPr sz="1100">
              <a:solidFill>
                <a:schemeClr val="dk1"/>
              </a:solidFill>
              <a:latin typeface="Google Sans"/>
              <a:ea typeface="Google Sans"/>
              <a:cs typeface="Google Sans"/>
              <a:sym typeface="Google Sans"/>
            </a:endParaRPr>
          </a:p>
        </p:txBody>
      </p:sp>
      <p:sp>
        <p:nvSpPr>
          <p:cNvPr id="162" name="Google Shape;162;p8"/>
          <p:cNvSpPr txBox="1"/>
          <p:nvPr/>
        </p:nvSpPr>
        <p:spPr>
          <a:xfrm>
            <a:off x="3029875" y="3419275"/>
            <a:ext cx="4667400" cy="38307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TikTok data team considered the relationship between verified_status and video_view_count. </a:t>
            </a:r>
            <a:endParaRPr sz="1100">
              <a:solidFill>
                <a:schemeClr val="dk1"/>
              </a:solidFill>
              <a:latin typeface="Google Sans"/>
              <a:ea typeface="Google Sans"/>
              <a:cs typeface="Google Sans"/>
              <a:sym typeface="Google Sans"/>
            </a:endParaRPr>
          </a:p>
          <a:p>
            <a:pPr indent="-298450" lvl="0" marL="457200" rtl="0" algn="l">
              <a:spcBef>
                <a:spcPts val="100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One approach conducted was to examine the mean values of video_view_count for each group of verified_status in the sample data. The findings showed that most accounts were unverified. 265,663 accounts were not verified and 91,439 accounts were verified. </a:t>
            </a:r>
            <a:endParaRPr sz="1100">
              <a:solidFill>
                <a:schemeClr val="dk1"/>
              </a:solidFill>
              <a:latin typeface="Google Sans"/>
              <a:ea typeface="Google Sans"/>
              <a:cs typeface="Google Sans"/>
              <a:sym typeface="Google Sans"/>
            </a:endParaRPr>
          </a:p>
          <a:p>
            <a:pPr indent="0" lvl="0" marL="457200" rtl="0" algn="l">
              <a:spcBef>
                <a:spcPts val="1000"/>
              </a:spcBef>
              <a:spcAft>
                <a:spcPts val="0"/>
              </a:spcAft>
              <a:buNone/>
            </a:pPr>
            <a:r>
              <a:t/>
            </a:r>
            <a:endParaRPr sz="1100">
              <a:solidFill>
                <a:schemeClr val="dk1"/>
              </a:solidFill>
              <a:latin typeface="Google Sans"/>
              <a:ea typeface="Google Sans"/>
              <a:cs typeface="Google Sans"/>
              <a:sym typeface="Google Sans"/>
            </a:endParaRPr>
          </a:p>
          <a:p>
            <a:pPr indent="0" lvl="0" marL="457200" rtl="0" algn="l">
              <a:spcBef>
                <a:spcPts val="1000"/>
              </a:spcBef>
              <a:spcAft>
                <a:spcPts val="0"/>
              </a:spcAft>
              <a:buNone/>
            </a:pPr>
            <a:r>
              <a:t/>
            </a:r>
            <a:endParaRPr sz="1100">
              <a:solidFill>
                <a:schemeClr val="dk1"/>
              </a:solidFill>
              <a:latin typeface="Google Sans"/>
              <a:ea typeface="Google Sans"/>
              <a:cs typeface="Google Sans"/>
              <a:sym typeface="Google Sans"/>
            </a:endParaRPr>
          </a:p>
          <a:p>
            <a:pPr indent="0" lvl="0" marL="0" rtl="0" algn="l">
              <a:spcBef>
                <a:spcPts val="1000"/>
              </a:spcBef>
              <a:spcAft>
                <a:spcPts val="0"/>
              </a:spcAft>
              <a:buNone/>
            </a:pPr>
            <a:r>
              <a:t/>
            </a:r>
            <a:endParaRPr sz="1100">
              <a:solidFill>
                <a:schemeClr val="dk1"/>
              </a:solidFill>
              <a:latin typeface="Google Sans"/>
              <a:ea typeface="Google Sans"/>
              <a:cs typeface="Google Sans"/>
              <a:sym typeface="Google Sans"/>
            </a:endParaRPr>
          </a:p>
          <a:p>
            <a:pPr indent="0" lvl="0" marL="0" rtl="0" algn="l">
              <a:spcBef>
                <a:spcPts val="1000"/>
              </a:spcBef>
              <a:spcAft>
                <a:spcPts val="0"/>
              </a:spcAft>
              <a:buNone/>
            </a:pPr>
            <a:r>
              <a:t/>
            </a:r>
            <a:endParaRPr sz="1100">
              <a:solidFill>
                <a:schemeClr val="dk1"/>
              </a:solidFill>
              <a:latin typeface="Google Sans"/>
              <a:ea typeface="Google Sans"/>
              <a:cs typeface="Google Sans"/>
              <a:sym typeface="Google Sans"/>
            </a:endParaRPr>
          </a:p>
          <a:p>
            <a:pPr indent="-298450" lvl="0" marL="457200" rtl="0" algn="l">
              <a:spcBef>
                <a:spcPts val="1000"/>
              </a:spcBef>
              <a:spcAft>
                <a:spcPts val="1000"/>
              </a:spcAft>
              <a:buClr>
                <a:schemeClr val="dk1"/>
              </a:buClr>
              <a:buSzPts val="1100"/>
              <a:buFont typeface="Google Sans"/>
              <a:buChar char="●"/>
            </a:pPr>
            <a:r>
              <a:rPr lang="en" sz="1100">
                <a:solidFill>
                  <a:schemeClr val="dk1"/>
                </a:solidFill>
                <a:latin typeface="Google Sans"/>
                <a:ea typeface="Google Sans"/>
                <a:cs typeface="Google Sans"/>
                <a:sym typeface="Google Sans"/>
              </a:rPr>
              <a:t>The second approach was a two-sample hypothesis test. Aligned with preliminary findings from the mean values, this statistical analysis shows that any observed difference in the sample data is due to an actual difference in the corresponding population means.</a:t>
            </a:r>
            <a:endParaRPr sz="1100">
              <a:solidFill>
                <a:schemeClr val="dk1"/>
              </a:solidFill>
              <a:latin typeface="Google Sans"/>
              <a:ea typeface="Google Sans"/>
              <a:cs typeface="Google Sans"/>
              <a:sym typeface="Google Sans"/>
            </a:endParaRPr>
          </a:p>
        </p:txBody>
      </p:sp>
      <p:pic>
        <p:nvPicPr>
          <p:cNvPr id="163" name="Google Shape;163;p8"/>
          <p:cNvPicPr preferRelativeResize="0"/>
          <p:nvPr/>
        </p:nvPicPr>
        <p:blipFill>
          <a:blip r:embed="rId3">
            <a:alphaModFix/>
          </a:blip>
          <a:stretch>
            <a:fillRect/>
          </a:stretch>
        </p:blipFill>
        <p:spPr>
          <a:xfrm>
            <a:off x="3838575" y="4940800"/>
            <a:ext cx="3295650" cy="952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